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61" r:id="rId5"/>
  </p:sldIdLst>
  <p:sldSz cx="7772400" cy="10058400"/>
  <p:notesSz cx="7010400" cy="9296400"/>
  <p:embeddedFontLst>
    <p:embeddedFont>
      <p:font typeface="Source Sans Pro" panose="020B050303040302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hGSIeB8JnCfoJG0CgdtEycsO48t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815A3F-372D-6BC1-95AE-4691175AADDE}" name="Eric O'Neal" initials="EO" userId="S::EOneal@wwtco.com::901a0fc8-5fc6-4c39-9fba-832e2a3f3c42" providerId="AD"/>
  <p188:author id="{59027A5E-61F4-7ABC-0A36-4B314B5EE31A}" name="Gemma Neal" initials="GN" userId="S::gneal@wwtco.com::ce7c2a9f-8117-41eb-b63c-f9054a2587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973"/>
    <a:srgbClr val="D94625"/>
    <a:srgbClr val="11224C"/>
    <a:srgbClr val="16264F"/>
    <a:srgbClr val="E14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847E3-10D8-426C-9AA1-47AFE008BDE6}" v="1" dt="2026-05-22T10:22:37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5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1.xml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18:53:19.404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18:53:20.119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965B9-E31B-4DFA-86AC-218FBEE6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9C716-6C9D-345A-D118-2F7B5A55F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F083A-E1EF-8E19-66A6-F1EF0F771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wtco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DF1A4-22F4-ABC5-B798-4870EC50C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3B05C14-D49B-206A-A8A0-7ECDE2C1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99" y="103239"/>
            <a:ext cx="2272955" cy="63952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DD34414D-9AE4-BC0E-3647-33D49F0349E6}"/>
              </a:ext>
            </a:extLst>
          </p:cNvPr>
          <p:cNvSpPr txBox="1"/>
          <p:nvPr/>
        </p:nvSpPr>
        <p:spPr>
          <a:xfrm>
            <a:off x="5841166" y="129957"/>
            <a:ext cx="1689735" cy="7683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buNone/>
            </a:pPr>
            <a:r>
              <a:rPr lang="en-GB" sz="1000" b="1" kern="100">
                <a:solidFill>
                  <a:srgbClr val="1D3973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Reach Farther</a:t>
            </a:r>
            <a:endParaRPr lang="en-US" sz="1200" kern="100"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GB" sz="1000" kern="100">
                <a:solidFill>
                  <a:srgbClr val="1D3973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unrivalled products</a:t>
            </a:r>
            <a:endParaRPr lang="en-US" sz="1200" kern="100"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r>
              <a:rPr lang="en-GB" sz="1000" kern="100">
                <a:solidFill>
                  <a:srgbClr val="1D3973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engineering services.</a:t>
            </a:r>
            <a:endParaRPr lang="en-US" sz="1200" kern="100"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29936-DDFB-27DC-14C8-27257F247971}"/>
              </a:ext>
            </a:extLst>
          </p:cNvPr>
          <p:cNvSpPr txBox="1"/>
          <p:nvPr/>
        </p:nvSpPr>
        <p:spPr>
          <a:xfrm>
            <a:off x="471518" y="4537074"/>
            <a:ext cx="3414322" cy="1615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Enables safe operation of the tractor with commingled fluid (fluid and gas) for underbalanced wells or any comingled fluid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Provides operational flexibility by working with both multiphase and single-fluid systems without requiring BHA changes. </a:t>
            </a:r>
            <a:endParaRPr lang="en-US" sz="11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Efficient design removes 80–90% of nitrogen gas before it reaches the lower BHA </a:t>
            </a:r>
            <a:endParaRPr lang="en-US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8E29BBB-366C-5833-C527-6340E047F241}"/>
              </a:ext>
            </a:extLst>
          </p:cNvPr>
          <p:cNvSpPr txBox="1"/>
          <p:nvPr/>
        </p:nvSpPr>
        <p:spPr>
          <a:xfrm>
            <a:off x="0" y="8641203"/>
            <a:ext cx="1953652" cy="591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32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5000"/>
              </a:lnSpc>
              <a:buNone/>
            </a:pPr>
            <a:endParaRPr lang="en-US" sz="1200" kern="100"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00369E02-1B9E-480E-9D32-0AFD3FC38FD5}"/>
              </a:ext>
            </a:extLst>
          </p:cNvPr>
          <p:cNvSpPr txBox="1"/>
          <p:nvPr/>
        </p:nvSpPr>
        <p:spPr>
          <a:xfrm>
            <a:off x="4724400" y="8687558"/>
            <a:ext cx="3048000" cy="499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45720" rIns="468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/>
            <a:endParaRPr lang="en-GB" sz="900" kern="100"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endParaRPr lang="en-GB" sz="900" kern="100">
              <a:latin typeface="Source Sans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endParaRPr lang="en-GB" sz="900" kern="100"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endParaRPr lang="en-GB" sz="900" kern="100">
              <a:latin typeface="Source Sans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endParaRPr lang="en-GB" sz="900" kern="100">
              <a:latin typeface="Source Sans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endParaRPr lang="en-GB" sz="900" kern="100">
              <a:latin typeface="Source Sans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17EFF6-56AD-4DDF-83FB-09DAA0CFD2F7}"/>
              </a:ext>
            </a:extLst>
          </p:cNvPr>
          <p:cNvGrpSpPr/>
          <p:nvPr/>
        </p:nvGrpSpPr>
        <p:grpSpPr>
          <a:xfrm>
            <a:off x="139900" y="8394500"/>
            <a:ext cx="360" cy="360"/>
            <a:chOff x="139900" y="83945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97C232-2FFE-F971-8DAF-6CBB11207982}"/>
                    </a:ext>
                  </a:extLst>
                </p14:cNvPr>
                <p14:cNvContentPartPr/>
                <p14:nvPr/>
              </p14:nvContentPartPr>
              <p14:xfrm>
                <a:off x="139900" y="839450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97C232-2FFE-F971-8DAF-6CBB112079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780" y="83883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9410FE-6733-7DE1-2D98-E2AB4C5D2B01}"/>
                    </a:ext>
                  </a:extLst>
                </p14:cNvPr>
                <p14:cNvContentPartPr/>
                <p14:nvPr/>
              </p14:nvContentPartPr>
              <p14:xfrm>
                <a:off x="139900" y="839450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9410FE-6733-7DE1-2D98-E2AB4C5D2B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780" y="83883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379718-872F-72C9-CEF1-33100040B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96301"/>
              </p:ext>
            </p:extLst>
          </p:nvPr>
        </p:nvGraphicFramePr>
        <p:xfrm>
          <a:off x="3995549" y="4620838"/>
          <a:ext cx="3048001" cy="142296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55942">
                  <a:extLst>
                    <a:ext uri="{9D8B030D-6E8A-4147-A177-3AD203B41FA5}">
                      <a16:colId xmlns:a16="http://schemas.microsoft.com/office/drawing/2014/main" val="2982816092"/>
                    </a:ext>
                  </a:extLst>
                </a:gridCol>
                <a:gridCol w="1492059">
                  <a:extLst>
                    <a:ext uri="{9D8B030D-6E8A-4147-A177-3AD203B41FA5}">
                      <a16:colId xmlns:a16="http://schemas.microsoft.com/office/drawing/2014/main" val="393612706"/>
                    </a:ext>
                  </a:extLst>
                </a:gridCol>
              </a:tblGrid>
              <a:tr h="186702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Max Tensile 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lb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66,500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31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Bending Radius (ft)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1121"/>
                  </a:ext>
                </a:extLst>
              </a:tr>
              <a:tr h="214516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Max OD (in)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2.875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30394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Min ID (in)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0.446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14761"/>
                  </a:ext>
                </a:extLst>
              </a:tr>
              <a:tr h="179530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Length (in)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097800"/>
                  </a:ext>
                </a:extLst>
              </a:tr>
              <a:tr h="47031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Min Flow Area (in </a:t>
                      </a:r>
                      <a:r>
                        <a:rPr lang="en-US" sz="1000" b="1" strike="noStrike" baseline="300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0.625 (two phase)</a:t>
                      </a:r>
                    </a:p>
                    <a:p>
                      <a:pPr marL="0" marR="0" indent="0" algn="ctr">
                        <a:lnSpc>
                          <a:spcPts val="1455"/>
                        </a:lnSpc>
                        <a:buNone/>
                        <a:tabLst>
                          <a:tab pos="2433320" algn="l"/>
                          <a:tab pos="4337050" algn="l"/>
                          <a:tab pos="5640705" algn="l"/>
                        </a:tabLst>
                      </a:pPr>
                      <a:r>
                        <a:rPr lang="en-US" sz="1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0.196 (gas phase)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468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7872F4F-A47D-50C2-E236-65D01ED1957B}"/>
              </a:ext>
            </a:extLst>
          </p:cNvPr>
          <p:cNvSpPr/>
          <p:nvPr/>
        </p:nvSpPr>
        <p:spPr>
          <a:xfrm>
            <a:off x="0" y="875235"/>
            <a:ext cx="7772400" cy="1593662"/>
          </a:xfrm>
          <a:prstGeom prst="rect">
            <a:avLst/>
          </a:prstGeom>
          <a:solidFill>
            <a:srgbClr val="1D39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324F01-6C4A-E488-01D7-2BAA264877FD}"/>
              </a:ext>
            </a:extLst>
          </p:cNvPr>
          <p:cNvSpPr/>
          <p:nvPr/>
        </p:nvSpPr>
        <p:spPr>
          <a:xfrm>
            <a:off x="0" y="1646102"/>
            <a:ext cx="7772400" cy="831503"/>
          </a:xfrm>
          <a:prstGeom prst="rect">
            <a:avLst/>
          </a:prstGeom>
          <a:solidFill>
            <a:srgbClr val="D946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4247F-E136-D22B-9A4F-418F69300B23}"/>
              </a:ext>
            </a:extLst>
          </p:cNvPr>
          <p:cNvSpPr txBox="1"/>
          <p:nvPr/>
        </p:nvSpPr>
        <p:spPr>
          <a:xfrm>
            <a:off x="0" y="992350"/>
            <a:ext cx="777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 Black "/>
              </a:rPr>
              <a:t>Gas Separator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D5C8D1-DAE7-CB65-F636-C39C365A904E}"/>
              </a:ext>
            </a:extLst>
          </p:cNvPr>
          <p:cNvSpPr txBox="1"/>
          <p:nvPr/>
        </p:nvSpPr>
        <p:spPr>
          <a:xfrm>
            <a:off x="0" y="172758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 "/>
              </a:rPr>
              <a:t>Enables WWT Tractors and other down hole tools to operate safely with multiphase fluids. Ideal for underbalanced well applications or any comingled fluid operations.</a:t>
            </a:r>
            <a:endParaRPr lang="en-GB" dirty="0">
              <a:solidFill>
                <a:schemeClr val="bg1"/>
              </a:solidFill>
              <a:latin typeface="Arial Black 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078135-12E8-5DEA-2CCD-A1B4214D8A3C}"/>
              </a:ext>
            </a:extLst>
          </p:cNvPr>
          <p:cNvCxnSpPr>
            <a:cxnSpLocks/>
          </p:cNvCxnSpPr>
          <p:nvPr/>
        </p:nvCxnSpPr>
        <p:spPr>
          <a:xfrm>
            <a:off x="368300" y="9006635"/>
            <a:ext cx="6949701" cy="467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F4A5229-E55B-E8C2-6188-9EE6ED9A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6" y="9098359"/>
            <a:ext cx="2125168" cy="5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B97C37B3-04A8-AF9C-19B9-F2EC892D0FD6}"/>
              </a:ext>
            </a:extLst>
          </p:cNvPr>
          <p:cNvSpPr txBox="1">
            <a:spLocks/>
          </p:cNvSpPr>
          <p:nvPr/>
        </p:nvSpPr>
        <p:spPr>
          <a:xfrm>
            <a:off x="442090" y="9754365"/>
            <a:ext cx="2770162" cy="200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>
              <a:spcBef>
                <a:spcPts val="75"/>
              </a:spcBef>
              <a:buNone/>
            </a:pPr>
            <a:r>
              <a:rPr lang="en-US" sz="500" spc="-10">
                <a:solidFill>
                  <a:srgbClr val="56679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©</a:t>
            </a:r>
            <a:r>
              <a:rPr lang="en-US" sz="500" spc="-50">
                <a:solidFill>
                  <a:srgbClr val="56679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2026</a:t>
            </a:r>
            <a:r>
              <a:rPr lang="en-US" sz="500" spc="55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WWT</a:t>
            </a:r>
            <a:r>
              <a:rPr lang="en-US" sz="500" spc="-4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North</a:t>
            </a:r>
            <a:r>
              <a:rPr lang="en-US" sz="500" spc="-35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America</a:t>
            </a:r>
            <a:r>
              <a:rPr lang="en-US" sz="500" spc="55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Holdings,</a:t>
            </a:r>
            <a:r>
              <a:rPr lang="en-US" sz="500" spc="-55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Inc.</a:t>
            </a:r>
            <a:r>
              <a:rPr lang="en-US" sz="500" spc="10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500" spc="-25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rights</a:t>
            </a:r>
            <a:r>
              <a:rPr lang="en-US" sz="500" spc="-3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reserved.</a:t>
            </a:r>
            <a:r>
              <a:rPr lang="en-US" sz="500" spc="55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2700" marR="0">
              <a:spcBef>
                <a:spcPts val="75"/>
              </a:spcBef>
              <a:buNone/>
            </a:pPr>
            <a:r>
              <a:rPr lang="en-US" sz="500" spc="-10">
                <a:solidFill>
                  <a:srgbClr val="233B7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WWT International i</a:t>
            </a:r>
            <a:r>
              <a:rPr lang="en-US" sz="500" spc="-1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500" spc="-75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n-US" sz="500" spc="-1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registered</a:t>
            </a:r>
            <a:r>
              <a:rPr lang="en-US" sz="500" spc="-2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trademark</a:t>
            </a:r>
            <a:r>
              <a:rPr lang="en-US" sz="500" spc="-5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500" spc="-45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WWT</a:t>
            </a:r>
            <a:r>
              <a:rPr lang="en-US" sz="500" spc="-2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North</a:t>
            </a:r>
            <a:r>
              <a:rPr lang="en-US" sz="500" spc="-4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America</a:t>
            </a:r>
            <a:r>
              <a:rPr lang="en-US" sz="500" spc="30">
                <a:solidFill>
                  <a:srgbClr val="34497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Holdings,</a:t>
            </a:r>
            <a:r>
              <a:rPr lang="en-US" sz="500" spc="-55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20">
                <a:solidFill>
                  <a:srgbClr val="233B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Inc.</a:t>
            </a:r>
            <a:endParaRPr lang="en-US" sz="9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object 56">
            <a:extLst>
              <a:ext uri="{FF2B5EF4-FFF2-40B4-BE49-F238E27FC236}">
                <a16:creationId xmlns:a16="http://schemas.microsoft.com/office/drawing/2014/main" id="{B2C54BC2-7F89-B888-2B5F-32929EA0CE17}"/>
              </a:ext>
            </a:extLst>
          </p:cNvPr>
          <p:cNvSpPr txBox="1"/>
          <p:nvPr/>
        </p:nvSpPr>
        <p:spPr>
          <a:xfrm>
            <a:off x="4228554" y="9172973"/>
            <a:ext cx="2125167" cy="728405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ern="0"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220"/>
              </a:spcBef>
            </a:pPr>
            <a:r>
              <a:rPr lang="en-US" sz="800" spc="-10" dirty="0">
                <a:solidFill>
                  <a:srgbClr val="213973"/>
                </a:solidFill>
                <a:latin typeface="Arial"/>
                <a:cs typeface="Arial"/>
              </a:rPr>
              <a:t>WWT International supports your operations </a:t>
            </a:r>
            <a:endParaRPr lang="en-US" sz="800" dirty="0"/>
          </a:p>
          <a:p>
            <a:pPr marL="12700">
              <a:spcBef>
                <a:spcPts val="220"/>
              </a:spcBef>
            </a:pPr>
            <a:r>
              <a:rPr lang="en-US" sz="800" spc="-10" dirty="0">
                <a:solidFill>
                  <a:srgbClr val="213973"/>
                </a:solidFill>
                <a:latin typeface="Arial"/>
                <a:cs typeface="Arial"/>
              </a:rPr>
              <a:t>from start to ﬁnish with full-service onsite </a:t>
            </a:r>
            <a:endParaRPr lang="en-US" sz="800" dirty="0"/>
          </a:p>
          <a:p>
            <a:pPr marL="12700">
              <a:spcBef>
                <a:spcPts val="220"/>
              </a:spcBef>
            </a:pPr>
            <a:r>
              <a:rPr lang="en-US" sz="800" spc="-10" dirty="0">
                <a:solidFill>
                  <a:srgbClr val="213973"/>
                </a:solidFill>
                <a:latin typeface="Arial"/>
                <a:cs typeface="Arial"/>
              </a:rPr>
              <a:t>mobilization and support 24/7. </a:t>
            </a:r>
          </a:p>
          <a:p>
            <a:pPr marL="12700">
              <a:spcBef>
                <a:spcPts val="220"/>
              </a:spcBef>
            </a:pPr>
            <a:endParaRPr lang="en-US" sz="800" dirty="0"/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lang="en-US" sz="800" spc="-10" dirty="0">
                <a:solidFill>
                  <a:srgbClr val="213973"/>
                </a:solidFill>
              </a:rPr>
              <a:t>To</a:t>
            </a:r>
            <a:r>
              <a:rPr lang="en-US" sz="800" spc="-10" dirty="0">
                <a:solidFill>
                  <a:srgbClr val="213973"/>
                </a:solidFill>
                <a:latin typeface="Arial"/>
                <a:cs typeface="Arial"/>
              </a:rPr>
              <a:t> ﬁnd out more, visit:  </a:t>
            </a:r>
            <a:r>
              <a:rPr lang="en-US" sz="800" b="1" spc="-10" dirty="0">
                <a:solidFill>
                  <a:srgbClr val="D94625"/>
                </a:solidFill>
                <a:latin typeface="+mj-lt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www.wwtco.com</a:t>
            </a:r>
            <a:r>
              <a:rPr lang="en-US" sz="800" b="1" spc="-10" dirty="0">
                <a:solidFill>
                  <a:srgbClr val="D94625"/>
                </a:solidFill>
                <a:latin typeface="+mj-lt"/>
                <a:cs typeface="Arial"/>
              </a:rPr>
              <a:t> </a:t>
            </a:r>
            <a:endParaRPr lang="en-US" sz="800" b="1" dirty="0">
              <a:latin typeface="+mj-lt"/>
            </a:endParaRPr>
          </a:p>
        </p:txBody>
      </p:sp>
      <p:pic>
        <p:nvPicPr>
          <p:cNvPr id="1028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CC538D5-9A0A-A411-60CD-8DC756B7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95" y="9053350"/>
            <a:ext cx="960275" cy="9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86C8EF-F0A4-6828-877C-CA9E852E8478}"/>
              </a:ext>
            </a:extLst>
          </p:cNvPr>
          <p:cNvSpPr txBox="1"/>
          <p:nvPr/>
        </p:nvSpPr>
        <p:spPr>
          <a:xfrm>
            <a:off x="721636" y="3709977"/>
            <a:ext cx="603609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The Downhole Gas Separator enables the Coiled Tubing Tractor to operate reliability with nitrified and multiphase fluids by efficiently separating nitrogen gas to annulus.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00B6D5-4556-834B-0C8E-54007779AB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8397" t="30501" r="9250" b="30425"/>
          <a:stretch>
            <a:fillRect/>
          </a:stretch>
        </p:blipFill>
        <p:spPr>
          <a:xfrm>
            <a:off x="642750" y="2562237"/>
            <a:ext cx="6400800" cy="1012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EE91FA-6512-3987-BA71-7A3820B467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455" y="6421041"/>
            <a:ext cx="3947235" cy="26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8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3A2519E364F48A2F2A0DE51783F9A" ma:contentTypeVersion="17" ma:contentTypeDescription="Create a new document." ma:contentTypeScope="" ma:versionID="7df98235c63fb65a85e7ff34b48ce8a6">
  <xsd:schema xmlns:xsd="http://www.w3.org/2001/XMLSchema" xmlns:xs="http://www.w3.org/2001/XMLSchema" xmlns:p="http://schemas.microsoft.com/office/2006/metadata/properties" xmlns:ns2="74931469-ee94-47bf-886e-a963297899a6" xmlns:ns3="e10ef20c-9ccb-40dd-8f2c-1c0f31099f1c" targetNamespace="http://schemas.microsoft.com/office/2006/metadata/properties" ma:root="true" ma:fieldsID="7f623ec97892b2f55c4ac6d99f30323f" ns2:_="" ns3:_="">
    <xsd:import namespace="74931469-ee94-47bf-886e-a963297899a6"/>
    <xsd:import namespace="e10ef20c-9ccb-40dd-8f2c-1c0f31099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31469-ee94-47bf-886e-a96329789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9fb8e74-5df1-454b-b0f7-f60c1c8a8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ef20c-9ccb-40dd-8f2c-1c0f31099f1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b55049-b49d-4f30-94df-422b94a75ca3}" ma:internalName="TaxCatchAll" ma:showField="CatchAllData" ma:web="e10ef20c-9ccb-40dd-8f2c-1c0f31099f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931469-ee94-47bf-886e-a963297899a6">
      <Terms xmlns="http://schemas.microsoft.com/office/infopath/2007/PartnerControls"/>
    </lcf76f155ced4ddcb4097134ff3c332f>
    <TaxCatchAll xmlns="e10ef20c-9ccb-40dd-8f2c-1c0f31099f1c" xsi:nil="true"/>
  </documentManagement>
</p:properties>
</file>

<file path=customXml/itemProps1.xml><?xml version="1.0" encoding="utf-8"?>
<ds:datastoreItem xmlns:ds="http://schemas.openxmlformats.org/officeDocument/2006/customXml" ds:itemID="{042D3806-F613-4FFB-8D9C-AE038FD54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896F3-B448-4DEB-B886-6194D31927D3}">
  <ds:schemaRefs>
    <ds:schemaRef ds:uri="74931469-ee94-47bf-886e-a963297899a6"/>
    <ds:schemaRef ds:uri="e10ef20c-9ccb-40dd-8f2c-1c0f31099f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657433-68B3-4E85-9B38-DC89765D09E7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10ef20c-9ccb-40dd-8f2c-1c0f31099f1c"/>
    <ds:schemaRef ds:uri="http://www.w3.org/XML/1998/namespace"/>
    <ds:schemaRef ds:uri="74931469-ee94-47bf-886e-a963297899a6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dfd6e44-afa3-4901-ae31-3734adf8ff4e}" enabled="0" method="" siteId="{fdfd6e44-afa3-4901-ae31-3734adf8ff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216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 </vt:lpstr>
      <vt:lpstr>Source Sans Pro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strong</dc:creator>
  <cp:lastModifiedBy>Gemma Neal</cp:lastModifiedBy>
  <cp:revision>14</cp:revision>
  <cp:lastPrinted>2025-07-30T20:24:17Z</cp:lastPrinted>
  <dcterms:created xsi:type="dcterms:W3CDTF">2020-04-17T21:39:43Z</dcterms:created>
  <dcterms:modified xsi:type="dcterms:W3CDTF">2026-05-22T10:22:37Z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0x010100F8D3A2519E364F48A2F2A0DE51783F9A</vt:lpwstr>
  </property>
  <property fmtid="{D5CDD505-2E9C-101B-9397-08002B2CF9AE}" pid="3" name="MediaServiceImageTags">
    <vt:lpwstr/>
  </property>
</Properties>
</file>